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3" r:id="rId5"/>
    <p:sldMasterId id="2147483694" r:id="rId6"/>
    <p:sldMasterId id="2147483715" r:id="rId7"/>
  </p:sldMasterIdLst>
  <p:notesMasterIdLst>
    <p:notesMasterId r:id="rId16"/>
  </p:notesMasterIdLst>
  <p:handoutMasterIdLst>
    <p:handoutMasterId r:id="rId17"/>
  </p:handoutMasterIdLst>
  <p:sldIdLst>
    <p:sldId id="464" r:id="rId8"/>
    <p:sldId id="473" r:id="rId9"/>
    <p:sldId id="520" r:id="rId10"/>
    <p:sldId id="522" r:id="rId11"/>
    <p:sldId id="523" r:id="rId12"/>
    <p:sldId id="525" r:id="rId13"/>
    <p:sldId id="524" r:id="rId14"/>
    <p:sldId id="526" r:id="rId15"/>
  </p:sldIdLst>
  <p:sldSz cx="9144000" cy="6858000" type="screen4x3"/>
  <p:notesSz cx="6797675" cy="9926638"/>
  <p:defaultTextStyle>
    <a:lvl1pPr>
      <a:defRPr>
        <a:latin typeface="FlandersArtSans-Regular"/>
        <a:ea typeface="FlandersArtSans-Regular"/>
        <a:cs typeface="FlandersArtSans-Regular"/>
        <a:sym typeface="FlandersArtSans-Regular"/>
      </a:defRPr>
    </a:lvl1pPr>
    <a:lvl2pPr indent="457200">
      <a:defRPr>
        <a:latin typeface="FlandersArtSans-Regular"/>
        <a:ea typeface="FlandersArtSans-Regular"/>
        <a:cs typeface="FlandersArtSans-Regular"/>
        <a:sym typeface="FlandersArtSans-Regular"/>
      </a:defRPr>
    </a:lvl2pPr>
    <a:lvl3pPr indent="914400">
      <a:defRPr>
        <a:latin typeface="FlandersArtSans-Regular"/>
        <a:ea typeface="FlandersArtSans-Regular"/>
        <a:cs typeface="FlandersArtSans-Regular"/>
        <a:sym typeface="FlandersArtSans-Regular"/>
      </a:defRPr>
    </a:lvl3pPr>
    <a:lvl4pPr indent="1371600">
      <a:defRPr>
        <a:latin typeface="FlandersArtSans-Regular"/>
        <a:ea typeface="FlandersArtSans-Regular"/>
        <a:cs typeface="FlandersArtSans-Regular"/>
        <a:sym typeface="FlandersArtSans-Regular"/>
      </a:defRPr>
    </a:lvl4pPr>
    <a:lvl5pPr indent="1828800">
      <a:defRPr>
        <a:latin typeface="FlandersArtSans-Regular"/>
        <a:ea typeface="FlandersArtSans-Regular"/>
        <a:cs typeface="FlandersArtSans-Regular"/>
        <a:sym typeface="FlandersArtSans-Regular"/>
      </a:defRPr>
    </a:lvl5pPr>
    <a:lvl6pPr indent="2286000">
      <a:defRPr>
        <a:latin typeface="FlandersArtSans-Regular"/>
        <a:ea typeface="FlandersArtSans-Regular"/>
        <a:cs typeface="FlandersArtSans-Regular"/>
        <a:sym typeface="FlandersArtSans-Regular"/>
      </a:defRPr>
    </a:lvl6pPr>
    <a:lvl7pPr indent="2743200">
      <a:defRPr>
        <a:latin typeface="FlandersArtSans-Regular"/>
        <a:ea typeface="FlandersArtSans-Regular"/>
        <a:cs typeface="FlandersArtSans-Regular"/>
        <a:sym typeface="FlandersArtSans-Regular"/>
      </a:defRPr>
    </a:lvl7pPr>
    <a:lvl8pPr indent="3200400">
      <a:defRPr>
        <a:latin typeface="FlandersArtSans-Regular"/>
        <a:ea typeface="FlandersArtSans-Regular"/>
        <a:cs typeface="FlandersArtSans-Regular"/>
        <a:sym typeface="FlandersArtSans-Regular"/>
      </a:defRPr>
    </a:lvl8pPr>
    <a:lvl9pPr indent="3657600">
      <a:defRPr>
        <a:latin typeface="FlandersArtSans-Regular"/>
        <a:ea typeface="FlandersArtSans-Regular"/>
        <a:cs typeface="FlandersArtSans-Regular"/>
        <a:sym typeface="FlandersArtSans-Regular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4C8"/>
    <a:srgbClr val="B8B8B8"/>
    <a:srgbClr val="000000"/>
    <a:srgbClr val="88929A"/>
    <a:srgbClr val="F8EFE6"/>
    <a:srgbClr val="025469"/>
    <a:srgbClr val="F2EADD"/>
    <a:srgbClr val="A1A78D"/>
    <a:srgbClr val="1AA8D0"/>
    <a:srgbClr val="137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89" autoAdjust="0"/>
  </p:normalViewPr>
  <p:slideViewPr>
    <p:cSldViewPr>
      <p:cViewPr varScale="1">
        <p:scale>
          <a:sx n="63" d="100"/>
          <a:sy n="63" d="100"/>
        </p:scale>
        <p:origin x="77" y="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5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721F-56C6-492C-9D27-7213C90CE6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45696-FB8B-4B09-A4F6-BB54E4AA59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02C0A-ADA1-4A7A-B30B-8168BD3E77CD}" type="datetimeFigureOut">
              <a:rPr lang="nl-BE" smtClean="0"/>
              <a:t>25/05/2022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2EC6A-CDBE-4925-80FF-A6F841025E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F3A65-F5E1-403B-82C9-B928B3BAA8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ED370-0B39-47AB-8F4D-F06F2369D0E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0253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400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1141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08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8876054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56" name="image3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949580" y="4509835"/>
            <a:ext cx="6862782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949581" y="1551753"/>
            <a:ext cx="6862782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2832997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9" y="-21307"/>
            <a:ext cx="8088781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2" y="-21306"/>
            <a:ext cx="6334125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6" name="image3.png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646314" y="692695"/>
            <a:ext cx="180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4702541" cy="1112525"/>
          </a:xfrm>
        </p:spPr>
        <p:txBody>
          <a:bodyPr/>
          <a:lstStyle>
            <a:lvl1pPr marL="0" indent="0" algn="l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79" y="1551753"/>
            <a:ext cx="3910453" cy="2794621"/>
          </a:xfrm>
          <a:prstGeom prst="rect">
            <a:avLst/>
          </a:prstGeom>
        </p:spPr>
        <p:txBody>
          <a:bodyPr anchor="b"/>
          <a:lstStyle>
            <a:lvl1pPr algn="l">
              <a:defRPr sz="3323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409817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"/>
            <a:ext cx="8820471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3" y="5770202"/>
            <a:ext cx="1408179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949580" y="1551753"/>
            <a:ext cx="68580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323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1" y="0"/>
            <a:ext cx="323528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662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2" y="687274"/>
            <a:ext cx="180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084169" y="5889446"/>
            <a:ext cx="2952328" cy="262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202" tIns="42202" rIns="42202" bIns="42202" numCol="1" spcCol="38100" rtlCol="0" anchor="t">
            <a:spAutoFit/>
          </a:bodyPr>
          <a:lstStyle/>
          <a:p>
            <a:pPr marL="0" marR="0" indent="0" algn="r" defTabSz="84408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8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www.vlaanderen.be\informatievlaanderen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49581" y="4509835"/>
            <a:ext cx="6858001" cy="948859"/>
          </a:xfrm>
          <a:noFill/>
        </p:spPr>
        <p:txBody>
          <a:bodyPr/>
          <a:lstStyle>
            <a:lvl1pPr marL="0" indent="0" algn="l">
              <a:buNone/>
              <a:defRPr sz="2215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222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19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/>
          <a:srcRect l="763" t="1399" r="6439" b="3435"/>
          <a:stretch>
            <a:fillRect/>
          </a:stretch>
        </p:blipFill>
        <p:spPr>
          <a:xfrm>
            <a:off x="323527" y="-1"/>
            <a:ext cx="8820473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</p:spTree>
    <p:extLst>
      <p:ext uri="{BB962C8B-B14F-4D97-AF65-F5344CB8AC3E}">
        <p14:creationId xmlns:p14="http://schemas.microsoft.com/office/powerpoint/2010/main" val="3470532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0993ED9-3DCE-40DA-81CF-75AAD6A342EB}" type="datetime1">
              <a:rPr lang="fr-BE" smtClean="0"/>
              <a:t>25-05-22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5751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28651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0E3F91EA-0BCC-41EE-8118-AF65F6DBCCDE}" type="datetime1">
              <a:rPr lang="fr-BE" smtClean="0"/>
              <a:t>25-05-22</a:t>
            </a:fld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4653117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831750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2FF7AA89-3B42-469E-8572-B4CF817D9269}" type="datetime1">
              <a:rPr lang="fr-BE" smtClean="0"/>
              <a:t>25-05-22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5422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EF335835-B6BB-4A1C-924C-B12CB12D2916}" type="datetime1">
              <a:rPr lang="fr-BE" smtClean="0"/>
              <a:t>25-05-22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33694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11561" y="365129"/>
            <a:ext cx="279122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215"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11561" y="5892602"/>
            <a:ext cx="2791222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546988" y="365126"/>
            <a:ext cx="4968363" cy="6109416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6A8664DB-569D-4D45-BF33-3A32392D039D}" type="datetime1">
              <a:rPr lang="fr-BE" smtClean="0"/>
              <a:t>25-05-22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32077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322284" y="5817249"/>
            <a:ext cx="6427995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22282" y="1499129"/>
            <a:ext cx="6427996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9232A1EE-6E03-4F6F-B90C-B0077B47020F}" type="datetime1">
              <a:rPr lang="fr-BE" smtClean="0"/>
              <a:t>25-05-22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19214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970B30-4088-4D4C-AD45-038571ACE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706"/>
          <a:stretch/>
        </p:blipFill>
        <p:spPr>
          <a:xfrm>
            <a:off x="4182543" y="293317"/>
            <a:ext cx="4735960" cy="6255735"/>
          </a:xfrm>
          <a:prstGeom prst="rect">
            <a:avLst/>
          </a:prstGeom>
        </p:spPr>
      </p:pic>
      <p:sp>
        <p:nvSpPr>
          <p:cNvPr id="11" name="Rectangle 1"/>
          <p:cNvSpPr/>
          <p:nvPr userDrawn="1"/>
        </p:nvSpPr>
        <p:spPr>
          <a:xfrm>
            <a:off x="288002" y="285051"/>
            <a:ext cx="5833398" cy="6264000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61" y="5386038"/>
            <a:ext cx="1663503" cy="57610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26CD820-D676-0747-A611-FB845A3C12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5408" y="5206562"/>
            <a:ext cx="1535329" cy="872877"/>
          </a:xfrm>
          <a:prstGeom prst="rect">
            <a:avLst/>
          </a:prstGeom>
        </p:spPr>
      </p:pic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BD85480A-C1AB-451F-B176-9C3DE633B2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4798" y="1354667"/>
            <a:ext cx="3894138" cy="1936751"/>
          </a:xfrm>
        </p:spPr>
        <p:txBody>
          <a:bodyPr anchor="b"/>
          <a:lstStyle>
            <a:lvl1pPr marL="0" indent="0">
              <a:buFontTx/>
              <a:buNone/>
              <a:defRPr sz="3600"/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 dirty="0"/>
              <a:t>Klik hier om een titel toe te voegen</a:t>
            </a:r>
            <a:endParaRPr lang="nl-BE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131268DE-0CF6-4A77-A242-F72B78E53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74700" y="3429000"/>
            <a:ext cx="3894138" cy="1369688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tx2"/>
                </a:solidFill>
              </a:defRPr>
            </a:lvl1pPr>
            <a:lvl2pPr marL="288000" indent="0">
              <a:buFontTx/>
              <a:buNone/>
              <a:defRPr/>
            </a:lvl2pPr>
            <a:lvl3pPr marL="576000" indent="0">
              <a:buFontTx/>
              <a:buNone/>
              <a:defRPr/>
            </a:lvl3pPr>
            <a:lvl4pPr marL="864000" indent="0">
              <a:buFontTx/>
              <a:buNone/>
              <a:defRPr/>
            </a:lvl4pPr>
            <a:lvl5pPr marL="1152000" indent="0">
              <a:buFontTx/>
              <a:buNone/>
              <a:defRPr/>
            </a:lvl5pPr>
          </a:lstStyle>
          <a:p>
            <a:pPr lvl="0"/>
            <a:r>
              <a:rPr lang="nl-NL" dirty="0"/>
              <a:t>Klik hier om een ondertitel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714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9">
            <a:extLst>
              <a:ext uri="{FF2B5EF4-FFF2-40B4-BE49-F238E27FC236}">
                <a16:creationId xmlns:a16="http://schemas.microsoft.com/office/drawing/2014/main" id="{A7B4E5C1-8812-1E47-A49A-BF1E685820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400039"/>
            <a:ext cx="931204" cy="322495"/>
          </a:xfrm>
          <a:prstGeom prst="rect">
            <a:avLst/>
          </a:prstGeom>
        </p:spPr>
      </p:pic>
      <p:sp>
        <p:nvSpPr>
          <p:cNvPr id="6" name="Parallelogram 13">
            <a:extLst>
              <a:ext uri="{FF2B5EF4-FFF2-40B4-BE49-F238E27FC236}">
                <a16:creationId xmlns:a16="http://schemas.microsoft.com/office/drawing/2014/main" id="{C9AEDD3D-EBC8-4D23-B86D-AB9862A4D897}"/>
              </a:ext>
            </a:extLst>
          </p:cNvPr>
          <p:cNvSpPr/>
          <p:nvPr userDrawn="1"/>
        </p:nvSpPr>
        <p:spPr>
          <a:xfrm flipH="1">
            <a:off x="437976" y="1094607"/>
            <a:ext cx="8706024" cy="909940"/>
          </a:xfrm>
          <a:custGeom>
            <a:avLst/>
            <a:gdLst>
              <a:gd name="connsiteX0" fmla="*/ 0 w 8767391"/>
              <a:gd name="connsiteY0" fmla="*/ 664167 h 664167"/>
              <a:gd name="connsiteX1" fmla="*/ 166042 w 8767391"/>
              <a:gd name="connsiteY1" fmla="*/ 0 h 664167"/>
              <a:gd name="connsiteX2" fmla="*/ 8767391 w 8767391"/>
              <a:gd name="connsiteY2" fmla="*/ 0 h 664167"/>
              <a:gd name="connsiteX3" fmla="*/ 8601349 w 8767391"/>
              <a:gd name="connsiteY3" fmla="*/ 664167 h 664167"/>
              <a:gd name="connsiteX4" fmla="*/ 0 w 876739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0134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66042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8813111"/>
              <a:gd name="connsiteY0" fmla="*/ 664167 h 664167"/>
              <a:gd name="connsiteX1" fmla="*/ 1702234 w 8813111"/>
              <a:gd name="connsiteY1" fmla="*/ 0 h 664167"/>
              <a:gd name="connsiteX2" fmla="*/ 8813111 w 8813111"/>
              <a:gd name="connsiteY2" fmla="*/ 9144 h 664167"/>
              <a:gd name="connsiteX3" fmla="*/ 8647069 w 8813111"/>
              <a:gd name="connsiteY3" fmla="*/ 664167 h 664167"/>
              <a:gd name="connsiteX4" fmla="*/ 0 w 8813111"/>
              <a:gd name="connsiteY4" fmla="*/ 664167 h 664167"/>
              <a:gd name="connsiteX0" fmla="*/ 0 w 7112327"/>
              <a:gd name="connsiteY0" fmla="*/ 682455 h 682455"/>
              <a:gd name="connsiteX1" fmla="*/ 1450 w 7112327"/>
              <a:gd name="connsiteY1" fmla="*/ 0 h 682455"/>
              <a:gd name="connsiteX2" fmla="*/ 7112327 w 7112327"/>
              <a:gd name="connsiteY2" fmla="*/ 9144 h 682455"/>
              <a:gd name="connsiteX3" fmla="*/ 6946285 w 7112327"/>
              <a:gd name="connsiteY3" fmla="*/ 664167 h 682455"/>
              <a:gd name="connsiteX4" fmla="*/ 0 w 7112327"/>
              <a:gd name="connsiteY4" fmla="*/ 682455 h 68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327" h="682455">
                <a:moveTo>
                  <a:pt x="0" y="682455"/>
                </a:moveTo>
                <a:cubicBezTo>
                  <a:pt x="483" y="454970"/>
                  <a:pt x="967" y="227485"/>
                  <a:pt x="1450" y="0"/>
                </a:cubicBezTo>
                <a:lnTo>
                  <a:pt x="7112327" y="9144"/>
                </a:lnTo>
                <a:lnTo>
                  <a:pt x="6946285" y="664167"/>
                </a:lnTo>
                <a:lnTo>
                  <a:pt x="0" y="68245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sz="2000" dirty="0">
              <a:solidFill>
                <a:schemeClr val="tx1"/>
              </a:solidFill>
              <a:ea typeface="Calibri" charset="0"/>
              <a:cs typeface="Calibri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8B458AE-86CE-40D6-A093-A3F3AA3A8FA5}"/>
              </a:ext>
            </a:extLst>
          </p:cNvPr>
          <p:cNvSpPr/>
          <p:nvPr userDrawn="1"/>
        </p:nvSpPr>
        <p:spPr>
          <a:xfrm>
            <a:off x="1" y="0"/>
            <a:ext cx="190916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96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036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3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gram Slide_Informatie Vlaand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>
            <a:extLst>
              <a:ext uri="{FF2B5EF4-FFF2-40B4-BE49-F238E27FC236}">
                <a16:creationId xmlns:a16="http://schemas.microsoft.com/office/drawing/2014/main" id="{7E51CD7A-1E29-45DC-B928-6248918CA3E3}"/>
              </a:ext>
            </a:extLst>
          </p:cNvPr>
          <p:cNvGrpSpPr/>
          <p:nvPr userDrawn="1"/>
        </p:nvGrpSpPr>
        <p:grpSpPr>
          <a:xfrm>
            <a:off x="2038123" y="276068"/>
            <a:ext cx="7112327" cy="1916709"/>
            <a:chOff x="2038122" y="207051"/>
            <a:chExt cx="7112327" cy="1437532"/>
          </a:xfrm>
        </p:grpSpPr>
        <p:sp>
          <p:nvSpPr>
            <p:cNvPr id="14" name="Parallelogram 13"/>
            <p:cNvSpPr/>
            <p:nvPr userDrawn="1"/>
          </p:nvSpPr>
          <p:spPr>
            <a:xfrm flipH="1">
              <a:off x="2038122" y="962128"/>
              <a:ext cx="7112327" cy="682455"/>
            </a:xfrm>
            <a:custGeom>
              <a:avLst/>
              <a:gdLst>
                <a:gd name="connsiteX0" fmla="*/ 0 w 8767391"/>
                <a:gd name="connsiteY0" fmla="*/ 664167 h 664167"/>
                <a:gd name="connsiteX1" fmla="*/ 166042 w 8767391"/>
                <a:gd name="connsiteY1" fmla="*/ 0 h 664167"/>
                <a:gd name="connsiteX2" fmla="*/ 8767391 w 8767391"/>
                <a:gd name="connsiteY2" fmla="*/ 0 h 664167"/>
                <a:gd name="connsiteX3" fmla="*/ 8601349 w 8767391"/>
                <a:gd name="connsiteY3" fmla="*/ 664167 h 664167"/>
                <a:gd name="connsiteX4" fmla="*/ 0 w 876739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0134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66042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8813111"/>
                <a:gd name="connsiteY0" fmla="*/ 664167 h 664167"/>
                <a:gd name="connsiteX1" fmla="*/ 1702234 w 8813111"/>
                <a:gd name="connsiteY1" fmla="*/ 0 h 664167"/>
                <a:gd name="connsiteX2" fmla="*/ 8813111 w 8813111"/>
                <a:gd name="connsiteY2" fmla="*/ 9144 h 664167"/>
                <a:gd name="connsiteX3" fmla="*/ 8647069 w 8813111"/>
                <a:gd name="connsiteY3" fmla="*/ 664167 h 664167"/>
                <a:gd name="connsiteX4" fmla="*/ 0 w 8813111"/>
                <a:gd name="connsiteY4" fmla="*/ 664167 h 664167"/>
                <a:gd name="connsiteX0" fmla="*/ 0 w 7112327"/>
                <a:gd name="connsiteY0" fmla="*/ 682455 h 682455"/>
                <a:gd name="connsiteX1" fmla="*/ 1450 w 7112327"/>
                <a:gd name="connsiteY1" fmla="*/ 0 h 682455"/>
                <a:gd name="connsiteX2" fmla="*/ 7112327 w 7112327"/>
                <a:gd name="connsiteY2" fmla="*/ 9144 h 682455"/>
                <a:gd name="connsiteX3" fmla="*/ 6946285 w 7112327"/>
                <a:gd name="connsiteY3" fmla="*/ 664167 h 682455"/>
                <a:gd name="connsiteX4" fmla="*/ 0 w 7112327"/>
                <a:gd name="connsiteY4" fmla="*/ 682455 h 68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2327" h="682455">
                  <a:moveTo>
                    <a:pt x="0" y="682455"/>
                  </a:moveTo>
                  <a:cubicBezTo>
                    <a:pt x="483" y="454970"/>
                    <a:pt x="967" y="227485"/>
                    <a:pt x="1450" y="0"/>
                  </a:cubicBezTo>
                  <a:lnTo>
                    <a:pt x="7112327" y="9144"/>
                  </a:lnTo>
                  <a:lnTo>
                    <a:pt x="6946285" y="664167"/>
                  </a:lnTo>
                  <a:lnTo>
                    <a:pt x="0" y="682455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nl-NL" sz="2000" dirty="0">
                <a:solidFill>
                  <a:schemeClr val="tx1"/>
                </a:solidFill>
                <a:ea typeface="Calibri" charset="0"/>
                <a:cs typeface="Calibri" charset="0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B6301A08-52C9-4DE5-9CD3-0CE651C5AA74}"/>
                </a:ext>
              </a:extLst>
            </p:cNvPr>
            <p:cNvSpPr txBox="1"/>
            <p:nvPr userDrawn="1"/>
          </p:nvSpPr>
          <p:spPr>
            <a:xfrm>
              <a:off x="2502878" y="207051"/>
              <a:ext cx="6330460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800" dirty="0" err="1"/>
                <a:t>Trefdag</a:t>
              </a:r>
              <a:r>
                <a:rPr lang="nl-BE" sz="2800" dirty="0"/>
                <a:t> Digitaal Vlaanderen	#TDV18</a:t>
              </a:r>
            </a:p>
          </p:txBody>
        </p:sp>
      </p:grpSp>
      <p:pic>
        <p:nvPicPr>
          <p:cNvPr id="16" name="Picture 9">
            <a:extLst>
              <a:ext uri="{FF2B5EF4-FFF2-40B4-BE49-F238E27FC236}">
                <a16:creationId xmlns:a16="http://schemas.microsoft.com/office/drawing/2014/main" id="{5CA0A57F-B566-644D-9055-4989C5F19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96" y="6119418"/>
            <a:ext cx="931204" cy="322495"/>
          </a:xfrm>
          <a:prstGeom prst="rect">
            <a:avLst/>
          </a:prstGeom>
        </p:spPr>
      </p:pic>
      <p:sp>
        <p:nvSpPr>
          <p:cNvPr id="10" name="Rectangle 4"/>
          <p:cNvSpPr/>
          <p:nvPr userDrawn="1"/>
        </p:nvSpPr>
        <p:spPr>
          <a:xfrm>
            <a:off x="1528974" y="-27095"/>
            <a:ext cx="1909169" cy="6900424"/>
          </a:xfrm>
          <a:custGeom>
            <a:avLst/>
            <a:gdLst>
              <a:gd name="connsiteX0" fmla="*/ 0 w 45719"/>
              <a:gd name="connsiteY0" fmla="*/ 0 h 5156200"/>
              <a:gd name="connsiteX1" fmla="*/ 45719 w 45719"/>
              <a:gd name="connsiteY1" fmla="*/ 0 h 5156200"/>
              <a:gd name="connsiteX2" fmla="*/ 45719 w 45719"/>
              <a:gd name="connsiteY2" fmla="*/ 5156200 h 5156200"/>
              <a:gd name="connsiteX3" fmla="*/ 0 w 45719"/>
              <a:gd name="connsiteY3" fmla="*/ 5156200 h 5156200"/>
              <a:gd name="connsiteX4" fmla="*/ 0 w 45719"/>
              <a:gd name="connsiteY4" fmla="*/ 0 h 5156200"/>
              <a:gd name="connsiteX0" fmla="*/ 0 w 1449217"/>
              <a:gd name="connsiteY0" fmla="*/ 0 h 5156200"/>
              <a:gd name="connsiteX1" fmla="*/ 45719 w 1449217"/>
              <a:gd name="connsiteY1" fmla="*/ 0 h 5156200"/>
              <a:gd name="connsiteX2" fmla="*/ 1449217 w 1449217"/>
              <a:gd name="connsiteY2" fmla="*/ 5156200 h 5156200"/>
              <a:gd name="connsiteX3" fmla="*/ 0 w 1449217"/>
              <a:gd name="connsiteY3" fmla="*/ 5156200 h 5156200"/>
              <a:gd name="connsiteX4" fmla="*/ 0 w 1449217"/>
              <a:gd name="connsiteY4" fmla="*/ 0 h 5156200"/>
              <a:gd name="connsiteX0" fmla="*/ 0 w 1449217"/>
              <a:gd name="connsiteY0" fmla="*/ 0 h 5177465"/>
              <a:gd name="connsiteX1" fmla="*/ 45719 w 1449217"/>
              <a:gd name="connsiteY1" fmla="*/ 0 h 5177465"/>
              <a:gd name="connsiteX2" fmla="*/ 1449217 w 1449217"/>
              <a:gd name="connsiteY2" fmla="*/ 5156200 h 5177465"/>
              <a:gd name="connsiteX3" fmla="*/ 1417674 w 1449217"/>
              <a:gd name="connsiteY3" fmla="*/ 5177465 h 5177465"/>
              <a:gd name="connsiteX4" fmla="*/ 0 w 1449217"/>
              <a:gd name="connsiteY4" fmla="*/ 0 h 5177465"/>
              <a:gd name="connsiteX0" fmla="*/ 0 w 1513012"/>
              <a:gd name="connsiteY0" fmla="*/ 7088 h 5177465"/>
              <a:gd name="connsiteX1" fmla="*/ 109514 w 1513012"/>
              <a:gd name="connsiteY1" fmla="*/ 0 h 5177465"/>
              <a:gd name="connsiteX2" fmla="*/ 1513012 w 1513012"/>
              <a:gd name="connsiteY2" fmla="*/ 5156200 h 5177465"/>
              <a:gd name="connsiteX3" fmla="*/ 1481469 w 1513012"/>
              <a:gd name="connsiteY3" fmla="*/ 5177465 h 5177465"/>
              <a:gd name="connsiteX4" fmla="*/ 0 w 1513012"/>
              <a:gd name="connsiteY4" fmla="*/ 7088 h 5177465"/>
              <a:gd name="connsiteX0" fmla="*/ 0 w 1513012"/>
              <a:gd name="connsiteY0" fmla="*/ 0 h 5170377"/>
              <a:gd name="connsiteX1" fmla="*/ 52807 w 1513012"/>
              <a:gd name="connsiteY1" fmla="*/ 0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38630 w 1513012"/>
              <a:gd name="connsiteY1" fmla="*/ 7088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0 h 5170377"/>
              <a:gd name="connsiteX1" fmla="*/ 52806 w 1513012"/>
              <a:gd name="connsiteY1" fmla="*/ 21264 h 5170377"/>
              <a:gd name="connsiteX2" fmla="*/ 1513012 w 1513012"/>
              <a:gd name="connsiteY2" fmla="*/ 5149112 h 5170377"/>
              <a:gd name="connsiteX3" fmla="*/ 1481469 w 1513012"/>
              <a:gd name="connsiteY3" fmla="*/ 5170377 h 5170377"/>
              <a:gd name="connsiteX4" fmla="*/ 0 w 1513012"/>
              <a:gd name="connsiteY4" fmla="*/ 0 h 5170377"/>
              <a:gd name="connsiteX0" fmla="*/ 0 w 1513012"/>
              <a:gd name="connsiteY0" fmla="*/ 21126 h 5191503"/>
              <a:gd name="connsiteX1" fmla="*/ 46750 w 1513012"/>
              <a:gd name="connsiteY1" fmla="*/ 0 h 5191503"/>
              <a:gd name="connsiteX2" fmla="*/ 1513012 w 1513012"/>
              <a:gd name="connsiteY2" fmla="*/ 5170238 h 5191503"/>
              <a:gd name="connsiteX3" fmla="*/ 1481469 w 1513012"/>
              <a:gd name="connsiteY3" fmla="*/ 5191503 h 5191503"/>
              <a:gd name="connsiteX4" fmla="*/ 0 w 1513012"/>
              <a:gd name="connsiteY4" fmla="*/ 21126 h 5191503"/>
              <a:gd name="connsiteX0" fmla="*/ 0 w 1525123"/>
              <a:gd name="connsiteY0" fmla="*/ 0 h 5212767"/>
              <a:gd name="connsiteX1" fmla="*/ 58861 w 1525123"/>
              <a:gd name="connsiteY1" fmla="*/ 2126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5123"/>
              <a:gd name="connsiteY0" fmla="*/ 0 h 5212767"/>
              <a:gd name="connsiteX1" fmla="*/ 58861 w 1525123"/>
              <a:gd name="connsiteY1" fmla="*/ 16184 h 5212767"/>
              <a:gd name="connsiteX2" fmla="*/ 1525123 w 1525123"/>
              <a:gd name="connsiteY2" fmla="*/ 5191502 h 5212767"/>
              <a:gd name="connsiteX3" fmla="*/ 1493580 w 1525123"/>
              <a:gd name="connsiteY3" fmla="*/ 5212767 h 5212767"/>
              <a:gd name="connsiteX4" fmla="*/ 0 w 1525123"/>
              <a:gd name="connsiteY4" fmla="*/ 0 h 5212767"/>
              <a:gd name="connsiteX0" fmla="*/ 0 w 1520043"/>
              <a:gd name="connsiteY0" fmla="*/ 9216 h 5196583"/>
              <a:gd name="connsiteX1" fmla="*/ 53781 w 1520043"/>
              <a:gd name="connsiteY1" fmla="*/ 0 h 5196583"/>
              <a:gd name="connsiteX2" fmla="*/ 1520043 w 1520043"/>
              <a:gd name="connsiteY2" fmla="*/ 5175318 h 5196583"/>
              <a:gd name="connsiteX3" fmla="*/ 1488500 w 1520043"/>
              <a:gd name="connsiteY3" fmla="*/ 5196583 h 5196583"/>
              <a:gd name="connsiteX4" fmla="*/ 0 w 1520043"/>
              <a:gd name="connsiteY4" fmla="*/ 9216 h 5196583"/>
              <a:gd name="connsiteX0" fmla="*/ 0 w 1520043"/>
              <a:gd name="connsiteY0" fmla="*/ 0 h 5197527"/>
              <a:gd name="connsiteX1" fmla="*/ 53781 w 1520043"/>
              <a:gd name="connsiteY1" fmla="*/ 944 h 5197527"/>
              <a:gd name="connsiteX2" fmla="*/ 1520043 w 1520043"/>
              <a:gd name="connsiteY2" fmla="*/ 5176262 h 5197527"/>
              <a:gd name="connsiteX3" fmla="*/ 1488500 w 1520043"/>
              <a:gd name="connsiteY3" fmla="*/ 5197527 h 5197527"/>
              <a:gd name="connsiteX4" fmla="*/ 0 w 1520043"/>
              <a:gd name="connsiteY4" fmla="*/ 0 h 5197527"/>
              <a:gd name="connsiteX0" fmla="*/ 0 w 1541308"/>
              <a:gd name="connsiteY0" fmla="*/ 0 h 5197527"/>
              <a:gd name="connsiteX1" fmla="*/ 53781 w 1541308"/>
              <a:gd name="connsiteY1" fmla="*/ 944 h 5197527"/>
              <a:gd name="connsiteX2" fmla="*/ 1541308 w 1541308"/>
              <a:gd name="connsiteY2" fmla="*/ 5126643 h 5197527"/>
              <a:gd name="connsiteX3" fmla="*/ 1488500 w 1541308"/>
              <a:gd name="connsiteY3" fmla="*/ 5197527 h 5197527"/>
              <a:gd name="connsiteX4" fmla="*/ 0 w 1541308"/>
              <a:gd name="connsiteY4" fmla="*/ 0 h 5197527"/>
              <a:gd name="connsiteX0" fmla="*/ 0 w 1541308"/>
              <a:gd name="connsiteY0" fmla="*/ 0 h 5147909"/>
              <a:gd name="connsiteX1" fmla="*/ 53781 w 1541308"/>
              <a:gd name="connsiteY1" fmla="*/ 944 h 5147909"/>
              <a:gd name="connsiteX2" fmla="*/ 1541308 w 1541308"/>
              <a:gd name="connsiteY2" fmla="*/ 5126643 h 5147909"/>
              <a:gd name="connsiteX3" fmla="*/ 1396351 w 1541308"/>
              <a:gd name="connsiteY3" fmla="*/ 5147909 h 5147909"/>
              <a:gd name="connsiteX4" fmla="*/ 0 w 1541308"/>
              <a:gd name="connsiteY4" fmla="*/ 0 h 5147909"/>
              <a:gd name="connsiteX0" fmla="*/ 0 w 1555485"/>
              <a:gd name="connsiteY0" fmla="*/ 0 h 5176262"/>
              <a:gd name="connsiteX1" fmla="*/ 53781 w 1555485"/>
              <a:gd name="connsiteY1" fmla="*/ 944 h 5176262"/>
              <a:gd name="connsiteX2" fmla="*/ 1555485 w 1555485"/>
              <a:gd name="connsiteY2" fmla="*/ 5176262 h 5176262"/>
              <a:gd name="connsiteX3" fmla="*/ 1396351 w 1555485"/>
              <a:gd name="connsiteY3" fmla="*/ 5147909 h 5176262"/>
              <a:gd name="connsiteX4" fmla="*/ 0 w 1555485"/>
              <a:gd name="connsiteY4" fmla="*/ 0 h 5176262"/>
              <a:gd name="connsiteX0" fmla="*/ 0 w 1562573"/>
              <a:gd name="connsiteY0" fmla="*/ 0 h 5154997"/>
              <a:gd name="connsiteX1" fmla="*/ 53781 w 1562573"/>
              <a:gd name="connsiteY1" fmla="*/ 944 h 5154997"/>
              <a:gd name="connsiteX2" fmla="*/ 1562573 w 1562573"/>
              <a:gd name="connsiteY2" fmla="*/ 5154997 h 5154997"/>
              <a:gd name="connsiteX3" fmla="*/ 1396351 w 1562573"/>
              <a:gd name="connsiteY3" fmla="*/ 5147909 h 5154997"/>
              <a:gd name="connsiteX4" fmla="*/ 0 w 1562573"/>
              <a:gd name="connsiteY4" fmla="*/ 0 h 5154997"/>
              <a:gd name="connsiteX0" fmla="*/ 0 w 1612192"/>
              <a:gd name="connsiteY0" fmla="*/ 0 h 5154997"/>
              <a:gd name="connsiteX1" fmla="*/ 103400 w 1612192"/>
              <a:gd name="connsiteY1" fmla="*/ 944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0 h 5154997"/>
              <a:gd name="connsiteX1" fmla="*/ 160107 w 1612192"/>
              <a:gd name="connsiteY1" fmla="*/ 8032 h 5154997"/>
              <a:gd name="connsiteX2" fmla="*/ 1612192 w 1612192"/>
              <a:gd name="connsiteY2" fmla="*/ 5154997 h 5154997"/>
              <a:gd name="connsiteX3" fmla="*/ 1445970 w 1612192"/>
              <a:gd name="connsiteY3" fmla="*/ 5147909 h 5154997"/>
              <a:gd name="connsiteX4" fmla="*/ 0 w 1612192"/>
              <a:gd name="connsiteY4" fmla="*/ 0 h 5154997"/>
              <a:gd name="connsiteX0" fmla="*/ 0 w 1612192"/>
              <a:gd name="connsiteY0" fmla="*/ 20321 h 5175318"/>
              <a:gd name="connsiteX1" fmla="*/ 153019 w 1612192"/>
              <a:gd name="connsiteY1" fmla="*/ 0 h 5175318"/>
              <a:gd name="connsiteX2" fmla="*/ 1612192 w 1612192"/>
              <a:gd name="connsiteY2" fmla="*/ 5175318 h 5175318"/>
              <a:gd name="connsiteX3" fmla="*/ 1445970 w 1612192"/>
              <a:gd name="connsiteY3" fmla="*/ 5168230 h 5175318"/>
              <a:gd name="connsiteX4" fmla="*/ 0 w 1612192"/>
              <a:gd name="connsiteY4" fmla="*/ 20321 h 5175318"/>
              <a:gd name="connsiteX0" fmla="*/ 0 w 1619280"/>
              <a:gd name="connsiteY0" fmla="*/ 6144 h 5175318"/>
              <a:gd name="connsiteX1" fmla="*/ 160107 w 1619280"/>
              <a:gd name="connsiteY1" fmla="*/ 0 h 5175318"/>
              <a:gd name="connsiteX2" fmla="*/ 1619280 w 1619280"/>
              <a:gd name="connsiteY2" fmla="*/ 5175318 h 5175318"/>
              <a:gd name="connsiteX3" fmla="*/ 1453058 w 1619280"/>
              <a:gd name="connsiteY3" fmla="*/ 5168230 h 5175318"/>
              <a:gd name="connsiteX4" fmla="*/ 0 w 1619280"/>
              <a:gd name="connsiteY4" fmla="*/ 6144 h 517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80" h="5175318">
                <a:moveTo>
                  <a:pt x="0" y="6144"/>
                </a:moveTo>
                <a:lnTo>
                  <a:pt x="160107" y="0"/>
                </a:lnTo>
                <a:lnTo>
                  <a:pt x="1619280" y="5175318"/>
                </a:lnTo>
                <a:lnTo>
                  <a:pt x="1453058" y="5168230"/>
                </a:lnTo>
                <a:lnTo>
                  <a:pt x="0" y="614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25E1E7-522E-46CE-8B4B-300AA9FDAA72}"/>
              </a:ext>
            </a:extLst>
          </p:cNvPr>
          <p:cNvSpPr txBox="1"/>
          <p:nvPr userDrawn="1"/>
        </p:nvSpPr>
        <p:spPr>
          <a:xfrm>
            <a:off x="3073400" y="2468865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2400" dirty="0"/>
              <a:t>Deze presentatie wordt vanaf 4 december 2018 beschikbaar gesteld</a:t>
            </a:r>
            <a:r>
              <a:rPr lang="nl-BE" sz="2400" u="non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nl-BE" sz="2400" u="non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0B6F779-EB68-4AC9-9336-6E7CDE5AB3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3831" y="-27095"/>
            <a:ext cx="3567926" cy="6900424"/>
          </a:xfrm>
          <a:prstGeom prst="rect">
            <a:avLst/>
          </a:prstGeom>
        </p:spPr>
      </p:pic>
      <p:pic>
        <p:nvPicPr>
          <p:cNvPr id="1028" name="Picture 4" descr="Gerelateerde afbeelding">
            <a:extLst>
              <a:ext uri="{FF2B5EF4-FFF2-40B4-BE49-F238E27FC236}">
                <a16:creationId xmlns:a16="http://schemas.microsoft.com/office/drawing/2014/main" id="{51FEF9BC-9033-4A6D-8323-E53D35E303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837" y="5560736"/>
            <a:ext cx="306000" cy="4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4133CD92-8694-404B-8902-1E60E5250CAC}"/>
              </a:ext>
            </a:extLst>
          </p:cNvPr>
          <p:cNvSpPr txBox="1"/>
          <p:nvPr userDrawn="1"/>
        </p:nvSpPr>
        <p:spPr>
          <a:xfrm>
            <a:off x="4143629" y="5564682"/>
            <a:ext cx="188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@</a:t>
            </a:r>
            <a:r>
              <a:rPr lang="nl-BE" dirty="0" err="1"/>
              <a:t>info_vlaanderen</a:t>
            </a:r>
            <a:endParaRPr lang="nl-BE" dirty="0"/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37C722B9-CC2C-42E4-A937-52BB5A169B42}"/>
              </a:ext>
            </a:extLst>
          </p:cNvPr>
          <p:cNvSpPr txBox="1"/>
          <p:nvPr userDrawn="1"/>
        </p:nvSpPr>
        <p:spPr>
          <a:xfrm>
            <a:off x="4143629" y="6041803"/>
            <a:ext cx="201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@</a:t>
            </a:r>
            <a:r>
              <a:rPr lang="nl-BE" dirty="0" err="1"/>
              <a:t>InformatieVlaanderen</a:t>
            </a:r>
            <a:endParaRPr lang="nl-BE" dirty="0"/>
          </a:p>
        </p:txBody>
      </p:sp>
      <p:pic>
        <p:nvPicPr>
          <p:cNvPr id="1032" name="Picture 8" descr="Afbeeldingsresultaat voor logo facebook">
            <a:extLst>
              <a:ext uri="{FF2B5EF4-FFF2-40B4-BE49-F238E27FC236}">
                <a16:creationId xmlns:a16="http://schemas.microsoft.com/office/drawing/2014/main" id="{44257ECB-EDF0-4EE7-87B9-BE4F692D88C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1" t="28094" r="26839" b="28093"/>
          <a:stretch/>
        </p:blipFill>
        <p:spPr bwMode="auto">
          <a:xfrm>
            <a:off x="3897617" y="6043770"/>
            <a:ext cx="306000" cy="3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62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3" y="6579998"/>
            <a:ext cx="682439" cy="21929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80" y="6603111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8A1E0ED-C5AD-4687-B0CA-AA8829F13676}" type="datetime1">
              <a:rPr lang="fr-BE" smtClean="0"/>
              <a:t>25-05-22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533812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6309320"/>
            <a:ext cx="514400" cy="370840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7863654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69636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160042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773979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4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586147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Hoofdtekst - niveau één</a:t>
            </a:r>
          </a:p>
          <a:p>
            <a:pPr lvl="1">
              <a:defRPr sz="1800"/>
            </a:pPr>
            <a:r>
              <a:rPr sz="2800"/>
              <a:t>Hoofdtekst - niveau twee</a:t>
            </a:r>
          </a:p>
          <a:p>
            <a:pPr lvl="2">
              <a:defRPr sz="1800"/>
            </a:pPr>
            <a:r>
              <a:rPr sz="2800"/>
              <a:t>Hoofdtekst - niveau drie</a:t>
            </a:r>
          </a:p>
          <a:p>
            <a:pPr lvl="3">
              <a:defRPr sz="1800"/>
            </a:pPr>
            <a:r>
              <a:rPr sz="2800"/>
              <a:t>Hoofdtekst - niveau vier</a:t>
            </a:r>
          </a:p>
          <a:p>
            <a:pPr lvl="4">
              <a:defRPr sz="1800"/>
            </a:pPr>
            <a:r>
              <a:rPr sz="28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86182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5147639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120165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0665484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16343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43539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4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35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0C07-64E6-4D00-B2D7-3D0338A4E8AC}" type="datetime1">
              <a:rPr lang="fr-BE" smtClean="0"/>
              <a:t>25-05-22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6356350"/>
            <a:ext cx="514400" cy="370840"/>
          </a:xfrm>
        </p:spPr>
        <p:txBody>
          <a:bodyPr/>
          <a:lstStyle/>
          <a:p>
            <a:fld id="{44268F58-7931-46A9-8276-28F54B6737CA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0613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Hoofdtekst - niveau één</a:t>
            </a:r>
          </a:p>
          <a:p>
            <a:pPr lvl="1">
              <a:defRPr sz="1800"/>
            </a:pPr>
            <a:r>
              <a:rPr sz="2800"/>
              <a:t>Hoofdtekst - niveau twee</a:t>
            </a:r>
          </a:p>
          <a:p>
            <a:pPr lvl="2">
              <a:defRPr sz="1800"/>
            </a:pPr>
            <a:r>
              <a:rPr sz="2800"/>
              <a:t>Hoofdtekst - niveau drie</a:t>
            </a:r>
          </a:p>
          <a:p>
            <a:pPr lvl="3">
              <a:defRPr sz="1800"/>
            </a:pPr>
            <a:r>
              <a:rPr sz="2800"/>
              <a:t>Hoofdtekst - niveau vier</a:t>
            </a:r>
          </a:p>
          <a:p>
            <a:pPr lvl="4">
              <a:defRPr sz="1800"/>
            </a:pPr>
            <a:r>
              <a:rPr sz="28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2133600" cy="370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0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712" r:id="rId11"/>
  </p:sldLayoutIdLst>
  <p:transition spd="med"/>
  <p:hf hdr="0" ftr="0" dt="0"/>
  <p:txStyles>
    <p:titleStyle>
      <a:lvl1pPr>
        <a:defRPr sz="44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44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44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44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44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44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44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44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44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457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914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828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22860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3200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3657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482215"/>
            <a:ext cx="7886700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020802" y="6565377"/>
            <a:ext cx="682439" cy="24853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6603110"/>
            <a:ext cx="2643561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6D3FB3B6-A9D4-44B3-871F-37B53C152208}" type="datetime1">
              <a:rPr lang="fr-BE" smtClean="0"/>
              <a:t>25-05-22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202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2954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723499" marR="0" indent="-301458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marR="0" indent="-281361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603757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2025798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915200"/>
            <a:ext cx="7444800" cy="43524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 </a:t>
            </a:r>
            <a:endParaRPr lang="nl-BE" dirty="0"/>
          </a:p>
          <a:p>
            <a:pPr lvl="4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1ED399-DAD7-4D99-AA75-4EA68492E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79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700" b="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88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2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576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9"/>
        </a:buBlip>
        <a:tabLst/>
        <a:defRPr sz="2200" kern="1200" spc="0" baseline="0">
          <a:solidFill>
            <a:srgbClr val="9B9B9B"/>
          </a:solidFill>
          <a:latin typeface="Calibri" charset="0"/>
          <a:ea typeface="Calibri" charset="0"/>
          <a:cs typeface="Calibri" charset="0"/>
        </a:defRPr>
      </a:lvl2pPr>
      <a:lvl3pPr marL="864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85000"/>
        <a:buFontTx/>
        <a:buBlip>
          <a:blip r:embed="rId10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152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11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1440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8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6356350"/>
            <a:ext cx="2133600" cy="3708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473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transition spd="med"/>
  <p:hf hdr="0" ftr="0" dt="0"/>
  <p:txStyles>
    <p:titleStyle>
      <a:lvl1pPr>
        <a:defRPr sz="44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44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44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44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44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44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44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44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44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457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914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828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22860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3200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3657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70A56E74-8579-4187-901E-B16EC280C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34973"/>
          <a:stretch/>
        </p:blipFill>
        <p:spPr>
          <a:xfrm>
            <a:off x="-36512" y="1"/>
            <a:ext cx="9180512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8" name="Titel 17">
            <a:extLst>
              <a:ext uri="{FF2B5EF4-FFF2-40B4-BE49-F238E27FC236}">
                <a16:creationId xmlns:a16="http://schemas.microsoft.com/office/drawing/2014/main" id="{B8EC18BA-5A9A-49AA-96B5-B503754EFDB7}"/>
              </a:ext>
            </a:extLst>
          </p:cNvPr>
          <p:cNvSpPr txBox="1">
            <a:spLocks/>
          </p:cNvSpPr>
          <p:nvPr/>
        </p:nvSpPr>
        <p:spPr>
          <a:xfrm>
            <a:off x="1907704" y="1844824"/>
            <a:ext cx="5472608" cy="2448272"/>
          </a:xfrm>
          <a:prstGeom prst="rect">
            <a:avLst/>
          </a:prstGeom>
          <a:solidFill>
            <a:srgbClr val="1E64C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 anchorCtr="0">
            <a:normAutofit fontScale="70000" lnSpcReduction="20000"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algn="ctr"/>
            <a:r>
              <a:rPr lang="nl-BE" sz="5700" b="0" dirty="0">
                <a:solidFill>
                  <a:schemeClr val="bg1"/>
                </a:solidFill>
              </a:rPr>
              <a:t>ICEG review </a:t>
            </a:r>
            <a:r>
              <a:rPr lang="nl-BE" sz="5700" b="0" dirty="0" err="1">
                <a:solidFill>
                  <a:schemeClr val="bg1"/>
                </a:solidFill>
              </a:rPr>
              <a:t>group</a:t>
            </a:r>
            <a:endParaRPr lang="nl-BE" sz="4800" b="0" dirty="0">
              <a:solidFill>
                <a:schemeClr val="bg1"/>
              </a:solidFill>
            </a:endParaRPr>
          </a:p>
          <a:p>
            <a:pPr algn="ctr"/>
            <a:endParaRPr lang="nl-BE" sz="4800" b="0" dirty="0">
              <a:solidFill>
                <a:schemeClr val="bg1"/>
              </a:solidFill>
            </a:endParaRPr>
          </a:p>
          <a:p>
            <a:pPr algn="ctr"/>
            <a:r>
              <a:rPr lang="en-US" sz="4600" b="0" dirty="0">
                <a:solidFill>
                  <a:schemeClr val="bg1"/>
                </a:solidFill>
              </a:rPr>
              <a:t>Open Standards</a:t>
            </a:r>
          </a:p>
          <a:p>
            <a:pPr algn="ctr"/>
            <a:r>
              <a:rPr lang="en-US" sz="3400" b="0" dirty="0">
                <a:solidFill>
                  <a:schemeClr val="bg1"/>
                </a:solidFill>
              </a:rPr>
              <a:t>May 16</a:t>
            </a:r>
            <a:r>
              <a:rPr lang="en-US" sz="3400" b="0" baseline="30000" dirty="0">
                <a:solidFill>
                  <a:schemeClr val="bg1"/>
                </a:solidFill>
              </a:rPr>
              <a:t>th</a:t>
            </a:r>
            <a:r>
              <a:rPr lang="en-US" sz="3400" b="0" dirty="0">
                <a:solidFill>
                  <a:schemeClr val="bg1"/>
                </a:solidFill>
              </a:rPr>
              <a:t>, 2022</a:t>
            </a:r>
          </a:p>
          <a:p>
            <a:pPr algn="l"/>
            <a:endParaRPr lang="en-US" sz="1400" b="0" dirty="0">
              <a:solidFill>
                <a:schemeClr val="bg1"/>
              </a:solidFill>
            </a:endParaRPr>
          </a:p>
          <a:p>
            <a:pPr algn="l"/>
            <a:endParaRPr lang="en-US" sz="1400" b="0" dirty="0">
              <a:solidFill>
                <a:schemeClr val="bg1"/>
              </a:solidFill>
            </a:endParaRPr>
          </a:p>
          <a:p>
            <a:pPr algn="l"/>
            <a:endParaRPr lang="en-US" sz="1400" b="0" dirty="0">
              <a:solidFill>
                <a:schemeClr val="bg1"/>
              </a:solidFill>
            </a:endParaRPr>
          </a:p>
          <a:p>
            <a:pPr algn="l"/>
            <a:endParaRPr lang="en-US" sz="1400" b="0" dirty="0">
              <a:solidFill>
                <a:schemeClr val="bg1"/>
              </a:solidFill>
            </a:endParaRPr>
          </a:p>
          <a:p>
            <a:pPr algn="l"/>
            <a:r>
              <a:rPr lang="en-US" sz="1400" b="0" dirty="0">
                <a:solidFill>
                  <a:schemeClr val="bg1"/>
                </a:solidFill>
              </a:rPr>
              <a:t>Marc Bruyland, Rink Kruk &amp; Raf Buyle</a:t>
            </a:r>
            <a:endParaRPr lang="en-US" sz="2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304" y="846138"/>
            <a:ext cx="8964487" cy="136815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Presidency of the Council of the EU.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8014-F370-4A60-B720-855710F011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nl-BE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/>
                <a:sym typeface="FlandersArtSans-Regular"/>
              </a:rPr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5720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Belgian Presidency of the Council of the EU: goals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7511-B0A8-49CD-BC56-091E1E2C5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47200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Showing digital leadership </a:t>
            </a:r>
          </a:p>
          <a:p>
            <a:r>
              <a:rPr lang="en-US" dirty="0"/>
              <a:t>Showcase cooperation model based on a level playing field (</a:t>
            </a:r>
            <a:r>
              <a:rPr lang="en-US" dirty="0" err="1"/>
              <a:t>cfr</a:t>
            </a:r>
            <a:r>
              <a:rPr lang="en-US" dirty="0"/>
              <a:t>. complex state structure; inter-federal Belgium as ideal EU testing ground)</a:t>
            </a:r>
          </a:p>
          <a:p>
            <a:r>
              <a:rPr lang="en-US" dirty="0"/>
              <a:t>Share and reuse knowledge in the context of the unified data economy and the European Data Spaces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56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Belgian Presidency of the Council of the EU: focal points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7511-B0A8-49CD-BC56-091E1E2C5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47200" cy="511256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Administration</a:t>
            </a:r>
          </a:p>
          <a:p>
            <a:pPr lvl="1"/>
            <a:r>
              <a:rPr lang="en-US" dirty="0"/>
              <a:t>European, federal, regional and local administrations</a:t>
            </a:r>
          </a:p>
          <a:p>
            <a:pPr lvl="1"/>
            <a:r>
              <a:rPr lang="en-US" dirty="0"/>
              <a:t>Involve citizen science initiatives</a:t>
            </a:r>
          </a:p>
          <a:p>
            <a:pPr lvl="1"/>
            <a:r>
              <a:rPr lang="en-US" dirty="0"/>
              <a:t>Hosting Interoperable Europe </a:t>
            </a:r>
          </a:p>
          <a:p>
            <a:r>
              <a:rPr lang="en-US" dirty="0"/>
              <a:t>Political</a:t>
            </a:r>
          </a:p>
          <a:p>
            <a:pPr lvl="1"/>
            <a:r>
              <a:rPr lang="en-US" dirty="0"/>
              <a:t>EU summit with ministers of </a:t>
            </a:r>
            <a:r>
              <a:rPr lang="en-US" dirty="0" err="1"/>
              <a:t>digitisation</a:t>
            </a:r>
            <a:endParaRPr lang="en-US" dirty="0"/>
          </a:p>
          <a:p>
            <a:pPr lvl="1"/>
            <a:r>
              <a:rPr lang="en-US" dirty="0"/>
              <a:t>All </a:t>
            </a:r>
            <a:r>
              <a:rPr lang="en-US" dirty="0" err="1"/>
              <a:t>european</a:t>
            </a:r>
            <a:r>
              <a:rPr lang="en-US" dirty="0"/>
              <a:t> citizens</a:t>
            </a:r>
          </a:p>
          <a:p>
            <a:pPr lvl="1"/>
            <a:r>
              <a:rPr lang="en-US" dirty="0"/>
              <a:t>Other member states involved (citizens, ….)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775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iving data interoperability - Tipik Communication Agency">
            <a:extLst>
              <a:ext uri="{FF2B5EF4-FFF2-40B4-BE49-F238E27FC236}">
                <a16:creationId xmlns:a16="http://schemas.microsoft.com/office/drawing/2014/main" id="{3566D731-5E78-42EF-A62D-F8B143E0E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0888"/>
            <a:ext cx="6194716" cy="41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Interoperable Europe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5</a:t>
            </a:fld>
            <a:endParaRPr lang="fr-BE"/>
          </a:p>
        </p:txBody>
      </p:sp>
      <p:pic>
        <p:nvPicPr>
          <p:cNvPr id="1026" name="Picture 2" descr="This was SEMIC 2018! - YouTube">
            <a:extLst>
              <a:ext uri="{FF2B5EF4-FFF2-40B4-BE49-F238E27FC236}">
                <a16:creationId xmlns:a16="http://schemas.microsoft.com/office/drawing/2014/main" id="{EEA2C787-595E-4267-A792-AB5117C0D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6" t="26201" r="20863" b="16401"/>
          <a:stretch/>
        </p:blipFill>
        <p:spPr bwMode="auto">
          <a:xfrm>
            <a:off x="2411760" y="1234785"/>
            <a:ext cx="6513315" cy="33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D26B31B2-A65E-41EA-A96B-A602EDBD03B1}"/>
              </a:ext>
            </a:extLst>
          </p:cNvPr>
          <p:cNvSpPr txBox="1"/>
          <p:nvPr/>
        </p:nvSpPr>
        <p:spPr>
          <a:xfrm>
            <a:off x="6804248" y="4979512"/>
            <a:ext cx="403244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0" dirty="0">
                <a:solidFill>
                  <a:srgbClr val="212124"/>
                </a:solidFill>
                <a:effectLst/>
                <a:latin typeface="Proxima Nova"/>
              </a:rPr>
              <a:t>Coverage 2018: </a:t>
            </a:r>
            <a:br>
              <a:rPr lang="en-US" i="0" dirty="0">
                <a:solidFill>
                  <a:srgbClr val="212124"/>
                </a:solidFill>
                <a:effectLst/>
                <a:latin typeface="Proxima Nova"/>
              </a:rPr>
            </a:br>
            <a:r>
              <a:rPr lang="en-US" i="0" dirty="0">
                <a:solidFill>
                  <a:srgbClr val="212124"/>
                </a:solidFill>
                <a:effectLst/>
                <a:latin typeface="Proxima Nova"/>
              </a:rPr>
              <a:t>200 offline </a:t>
            </a:r>
            <a:br>
              <a:rPr lang="en-US" i="0" dirty="0">
                <a:solidFill>
                  <a:srgbClr val="212124"/>
                </a:solidFill>
                <a:effectLst/>
                <a:latin typeface="Proxima Nova"/>
              </a:rPr>
            </a:br>
            <a:r>
              <a:rPr lang="en-US" i="0" dirty="0">
                <a:solidFill>
                  <a:srgbClr val="212124"/>
                </a:solidFill>
                <a:effectLst/>
                <a:latin typeface="Proxima Nova"/>
              </a:rPr>
              <a:t>&amp; 700 people online</a:t>
            </a:r>
            <a:endParaRPr kumimoji="0" lang="nl-BE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6878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Interoperable Europe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7511-B0A8-49CD-BC56-091E1E2C5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47200" cy="5112568"/>
          </a:xfrm>
        </p:spPr>
        <p:txBody>
          <a:bodyPr>
            <a:normAutofit/>
          </a:bodyPr>
          <a:lstStyle/>
          <a:p>
            <a:r>
              <a:rPr lang="en-US" dirty="0"/>
              <a:t>Umbrella</a:t>
            </a:r>
          </a:p>
          <a:p>
            <a:pPr lvl="1"/>
            <a:r>
              <a:rPr lang="en-US" dirty="0"/>
              <a:t>European Commission &gt; Directorate-General for Informatics &gt; Digital Services (DIGIT.D)</a:t>
            </a:r>
          </a:p>
          <a:p>
            <a:pPr lvl="1"/>
            <a:r>
              <a:rPr lang="en-US" dirty="0"/>
              <a:t>Director: Natalia ARISTIMUNO PEREZ</a:t>
            </a:r>
          </a:p>
          <a:p>
            <a:r>
              <a:rPr lang="en-US" dirty="0"/>
              <a:t>Focal points</a:t>
            </a:r>
          </a:p>
          <a:p>
            <a:pPr lvl="1"/>
            <a:r>
              <a:rPr lang="en-US" dirty="0"/>
              <a:t>Unified data economy </a:t>
            </a:r>
          </a:p>
          <a:p>
            <a:pPr lvl="1"/>
            <a:r>
              <a:rPr lang="en-US" dirty="0"/>
              <a:t>European Data Spaces</a:t>
            </a:r>
          </a:p>
          <a:p>
            <a:pPr lvl="1"/>
            <a:r>
              <a:rPr lang="en-US" dirty="0"/>
              <a:t>Citizen science initiatives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45265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 summit with ministers of </a:t>
            </a:r>
            <a:r>
              <a:rPr lang="en-US" dirty="0" err="1"/>
              <a:t>digitisation</a:t>
            </a:r>
            <a:r>
              <a:rPr lang="en-US" dirty="0"/>
              <a:t> </a:t>
            </a:r>
            <a:r>
              <a:rPr lang="en-US" sz="2400" dirty="0"/>
              <a:t>(France, Strasbourg - March 2022)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7</a:t>
            </a:fld>
            <a:endParaRPr lang="fr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45ECECB-F7B9-4F2B-9829-B1DA57BF23F9}"/>
              </a:ext>
            </a:extLst>
          </p:cNvPr>
          <p:cNvSpPr txBox="1"/>
          <p:nvPr/>
        </p:nvSpPr>
        <p:spPr>
          <a:xfrm>
            <a:off x="4947597" y="5627477"/>
            <a:ext cx="403244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Tech for Government Pitch, 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(Administration, March 2022) </a:t>
            </a: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5B7D74B-8569-4639-A472-906FBD2D8BF6}"/>
              </a:ext>
            </a:extLst>
          </p:cNvPr>
          <p:cNvSpPr txBox="1"/>
          <p:nvPr/>
        </p:nvSpPr>
        <p:spPr>
          <a:xfrm>
            <a:off x="457200" y="4445238"/>
            <a:ext cx="41148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i="0" dirty="0" err="1">
                <a:solidFill>
                  <a:srgbClr val="212124"/>
                </a:solidFill>
                <a:effectLst/>
                <a:latin typeface="Proxima Nova"/>
              </a:rPr>
              <a:t>Conference</a:t>
            </a:r>
            <a:r>
              <a:rPr lang="fr-FR" i="0" dirty="0">
                <a:solidFill>
                  <a:srgbClr val="212124"/>
                </a:solidFill>
                <a:effectLst/>
                <a:latin typeface="Proxima Nova"/>
              </a:rPr>
              <a:t> </a:t>
            </a:r>
            <a:r>
              <a:rPr lang="fr-FR" i="0" dirty="0" err="1">
                <a:solidFill>
                  <a:srgbClr val="212124"/>
                </a:solidFill>
                <a:effectLst/>
                <a:latin typeface="Proxima Nova"/>
              </a:rPr>
              <a:t>with</a:t>
            </a:r>
            <a:r>
              <a:rPr lang="fr-FR" i="0" dirty="0">
                <a:solidFill>
                  <a:srgbClr val="212124"/>
                </a:solidFill>
                <a:effectLst/>
                <a:latin typeface="Proxima Nova"/>
              </a:rPr>
              <a:t> the </a:t>
            </a:r>
            <a:r>
              <a:rPr lang="fr-FR" i="0" dirty="0" err="1">
                <a:solidFill>
                  <a:srgbClr val="212124"/>
                </a:solidFill>
                <a:effectLst/>
                <a:latin typeface="Proxima Nova"/>
              </a:rPr>
              <a:t>ministers</a:t>
            </a:r>
            <a:r>
              <a:rPr lang="fr-FR" i="0" dirty="0">
                <a:solidFill>
                  <a:srgbClr val="212124"/>
                </a:solidFill>
                <a:effectLst/>
                <a:latin typeface="Proxima Nova"/>
              </a:rPr>
              <a:t> in charge of </a:t>
            </a:r>
            <a:r>
              <a:rPr lang="fr-FR" i="0" dirty="0" err="1">
                <a:solidFill>
                  <a:srgbClr val="212124"/>
                </a:solidFill>
                <a:effectLst/>
                <a:latin typeface="Proxima Nova"/>
              </a:rPr>
              <a:t>digitisation</a:t>
            </a:r>
            <a:r>
              <a:rPr lang="fr-FR" i="0" dirty="0">
                <a:solidFill>
                  <a:srgbClr val="212124"/>
                </a:solidFill>
                <a:effectLst/>
                <a:latin typeface="Proxima Nova"/>
              </a:rPr>
              <a:t> (March 2022)</a:t>
            </a:r>
            <a:r>
              <a:rPr lang="en-US" dirty="0">
                <a:solidFill>
                  <a:srgbClr val="000000"/>
                </a:solidFill>
              </a:rPr>
              <a:t>.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endParaRPr kumimoji="0" lang="nl-BE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pic>
        <p:nvPicPr>
          <p:cNvPr id="14" name="Afbeelding 13" descr="Afbeelding met tekst, binnen, tafel, persoon&#10;&#10;Automatisch gegenereerde beschrijving">
            <a:extLst>
              <a:ext uri="{FF2B5EF4-FFF2-40B4-BE49-F238E27FC236}">
                <a16:creationId xmlns:a16="http://schemas.microsoft.com/office/drawing/2014/main" id="{4D5676FD-1063-4286-9C78-D02DF6F82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8" y="1600201"/>
            <a:ext cx="4258028" cy="2836911"/>
          </a:xfrm>
          <a:prstGeom prst="rect">
            <a:avLst/>
          </a:prstGeom>
        </p:spPr>
      </p:pic>
      <p:pic>
        <p:nvPicPr>
          <p:cNvPr id="17" name="Afbeelding 16" descr="Afbeelding met persoon, plafond, binnen, mensen&#10;&#10;Automatisch gegenereerde beschrijving">
            <a:extLst>
              <a:ext uri="{FF2B5EF4-FFF2-40B4-BE49-F238E27FC236}">
                <a16:creationId xmlns:a16="http://schemas.microsoft.com/office/drawing/2014/main" id="{D6951936-7139-4E00-B803-40DA2611E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76" y="1618163"/>
            <a:ext cx="3816424" cy="2545875"/>
          </a:xfrm>
          <a:prstGeom prst="rect">
            <a:avLst/>
          </a:prstGeom>
        </p:spPr>
      </p:pic>
      <p:pic>
        <p:nvPicPr>
          <p:cNvPr id="2058" name="Picture 10" descr="Image">
            <a:extLst>
              <a:ext uri="{FF2B5EF4-FFF2-40B4-BE49-F238E27FC236}">
                <a16:creationId xmlns:a16="http://schemas.microsoft.com/office/drawing/2014/main" id="{551EBCE5-E9A4-46A9-96FB-B848B9244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18" y="3180950"/>
            <a:ext cx="3598540" cy="228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38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F23D-A3D3-4A87-861E-6A824CBA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 summit with ministers of </a:t>
            </a:r>
            <a:r>
              <a:rPr lang="en-US" dirty="0" err="1"/>
              <a:t>digitisation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7511-B0A8-49CD-BC56-091E1E2C5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47200" cy="5112568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dirty="0"/>
              <a:t>Similar events</a:t>
            </a:r>
          </a:p>
          <a:p>
            <a:pPr lvl="1"/>
            <a:r>
              <a:rPr lang="en-US" dirty="0"/>
              <a:t>March, 2022, Strasbourg, France</a:t>
            </a:r>
          </a:p>
          <a:p>
            <a:pPr lvl="1"/>
            <a:r>
              <a:rPr lang="en-US" dirty="0"/>
              <a:t>Competition member states, 7 selected, meet and greet with all ministers of digitization + online conference</a:t>
            </a:r>
          </a:p>
          <a:p>
            <a:pPr lvl="1"/>
            <a:r>
              <a:rPr lang="en-US" dirty="0" err="1"/>
              <a:t>Intervision</a:t>
            </a:r>
            <a:r>
              <a:rPr lang="en-US" dirty="0"/>
              <a:t> of the ministers</a:t>
            </a:r>
          </a:p>
          <a:p>
            <a:r>
              <a:rPr lang="en-US" dirty="0"/>
              <a:t>Our approach</a:t>
            </a:r>
          </a:p>
          <a:p>
            <a:pPr lvl="1"/>
            <a:r>
              <a:rPr lang="en-US" dirty="0"/>
              <a:t>Similar concept</a:t>
            </a:r>
          </a:p>
          <a:p>
            <a:pPr lvl="1"/>
            <a:r>
              <a:rPr lang="en-US" dirty="0"/>
              <a:t>Involve all policy areas in the competition (focus on key societal challenges such as climate, security, energy... instead of one policy domain)</a:t>
            </a:r>
          </a:p>
          <a:p>
            <a:pPr lvl="1"/>
            <a:r>
              <a:rPr lang="en-US" dirty="0"/>
              <a:t>Possibly expand to a </a:t>
            </a:r>
            <a:r>
              <a:rPr lang="en-US" dirty="0" err="1"/>
              <a:t>hacketon</a:t>
            </a:r>
            <a:r>
              <a:rPr lang="en-US" dirty="0"/>
              <a:t> or an event with students (e.g. open summer of code)</a:t>
            </a:r>
          </a:p>
          <a:p>
            <a:pPr lvl="1"/>
            <a:r>
              <a:rPr lang="en-US" dirty="0"/>
              <a:t>Open for discussion...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8673-8C64-4BAF-95DB-4062F162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68F58-7931-46A9-8276-28F54B6737CA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33662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81ACC227-5C3C-4686-ACD1-03699612B9D2}" vid="{18E419DF-67E9-43FC-8E1C-EC9CF74E0548}"/>
    </a:ext>
  </a:extLst>
</a:theme>
</file>

<file path=ppt/theme/theme3.xml><?xml version="1.0" encoding="utf-8"?>
<a:theme xmlns:a="http://schemas.openxmlformats.org/drawingml/2006/main" name="Theme_Vlaamse Overheid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rmatie Vlaanderen  - Basisppt" id="{2DEF9866-ADE7-074D-8FDD-620FD95C37E3}" vid="{6CC932BE-5234-C549-A330-4D01F28055EB}"/>
    </a:ext>
  </a:extLst>
</a:theme>
</file>

<file path=ppt/theme/theme4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37C511A6E23947AD14508ECFA660DC" ma:contentTypeVersion="13" ma:contentTypeDescription="Create a new document." ma:contentTypeScope="" ma:versionID="ffddef2070eced13208abade381dd2ab">
  <xsd:schema xmlns:xsd="http://www.w3.org/2001/XMLSchema" xmlns:xs="http://www.w3.org/2001/XMLSchema" xmlns:p="http://schemas.microsoft.com/office/2006/metadata/properties" xmlns:ns3="5b340481-ff30-4157-987a-05f8c1c3754a" xmlns:ns4="c1fa55ad-f680-4b5e-b0c5-c910667318ab" targetNamespace="http://schemas.microsoft.com/office/2006/metadata/properties" ma:root="true" ma:fieldsID="146847eb3465f3202ae0010ba8f574ea" ns3:_="" ns4:_="">
    <xsd:import namespace="5b340481-ff30-4157-987a-05f8c1c3754a"/>
    <xsd:import namespace="c1fa55ad-f680-4b5e-b0c5-c910667318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40481-ff30-4157-987a-05f8c1c375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a55ad-f680-4b5e-b0c5-c910667318a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096C34-B6FF-40DB-957D-791CD9E02A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558A84-75F7-419B-AD7B-9F5F24894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340481-ff30-4157-987a-05f8c1c3754a"/>
    <ds:schemaRef ds:uri="c1fa55ad-f680-4b5e-b0c5-c910667318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38AF13-011E-486F-8BD0-66514154D91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Diavoorstelling (4:3)</PresentationFormat>
  <Paragraphs>57</Paragraphs>
  <Slides>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4</vt:i4>
      </vt:variant>
      <vt:variant>
        <vt:lpstr>Diatitels</vt:lpstr>
      </vt:variant>
      <vt:variant>
        <vt:i4>8</vt:i4>
      </vt:variant>
    </vt:vector>
  </HeadingPairs>
  <TitlesOfParts>
    <vt:vector size="24" baseType="lpstr">
      <vt:lpstr>Arial</vt:lpstr>
      <vt:lpstr>Calibri</vt:lpstr>
      <vt:lpstr>Flanders Art Sans</vt:lpstr>
      <vt:lpstr>Flanders Art Sans Bold</vt:lpstr>
      <vt:lpstr>FlandersArtSans-Bold</vt:lpstr>
      <vt:lpstr>FlandersArtSans-Light</vt:lpstr>
      <vt:lpstr>FlandersArtSans-Regular</vt:lpstr>
      <vt:lpstr>FlandersArtSerif-Regular</vt:lpstr>
      <vt:lpstr>Helvetica</vt:lpstr>
      <vt:lpstr>Helvetica Neue</vt:lpstr>
      <vt:lpstr>Proxima Nova</vt:lpstr>
      <vt:lpstr>Wingdings</vt:lpstr>
      <vt:lpstr>Default</vt:lpstr>
      <vt:lpstr>Kantoorthema</vt:lpstr>
      <vt:lpstr>Theme_Vlaamse Overheid</vt:lpstr>
      <vt:lpstr>1_Default</vt:lpstr>
      <vt:lpstr>PowerPoint-presentatie</vt:lpstr>
      <vt:lpstr>Agenda</vt:lpstr>
      <vt:lpstr>The Belgian Presidency of the Council of the EU: goals</vt:lpstr>
      <vt:lpstr>The Belgian Presidency of the Council of the EU: focal points</vt:lpstr>
      <vt:lpstr>Hosting Interoperable Europe</vt:lpstr>
      <vt:lpstr>Hosting Interoperable Europe</vt:lpstr>
      <vt:lpstr>EU summit with ministers of digitisation (France, Strasbourg - March 2022)</vt:lpstr>
      <vt:lpstr>EU summit with ministers of digitisation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42</cp:revision>
  <dcterms:modified xsi:type="dcterms:W3CDTF">2022-05-25T08:57:58Z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0x0101004737C511A6E23947AD14508ECFA660DC</vt:lpwstr>
  </property>
</Properties>
</file>